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326" r:id="rId4"/>
    <p:sldId id="328" r:id="rId5"/>
    <p:sldId id="307" r:id="rId6"/>
    <p:sldId id="345" r:id="rId7"/>
    <p:sldId id="292" r:id="rId8"/>
    <p:sldId id="348" r:id="rId9"/>
    <p:sldId id="301" r:id="rId10"/>
    <p:sldId id="347" r:id="rId11"/>
    <p:sldId id="329" r:id="rId12"/>
    <p:sldId id="295" r:id="rId13"/>
    <p:sldId id="339" r:id="rId14"/>
    <p:sldId id="350" r:id="rId15"/>
    <p:sldId id="349" r:id="rId16"/>
    <p:sldId id="351" r:id="rId17"/>
    <p:sldId id="346" r:id="rId18"/>
    <p:sldId id="325" r:id="rId19"/>
    <p:sldId id="305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626"/>
    <a:srgbClr val="0F466D"/>
    <a:srgbClr val="536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8089-6134-4227-A208-F168BC188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7A88E-E608-414B-BD23-AE791CF3C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E8FE7-EA59-4833-BE23-706C0552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5B80E-9507-47F5-B580-79A277C8D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609E4-2F93-42EE-8892-9593418ED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138C1-20E1-4384-9423-41E66379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7E1DFD-9719-4F3E-BBE2-1061ABB3E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90403-819D-4EB0-A0F4-BE61993A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088B6-63B3-45F2-8C6B-6EB349D3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3FB2E-B814-4737-B79A-2FEB8AE3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130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CCC997-6C73-459F-8375-4F8AE12BE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220DA-7882-4F91-B76C-E23F4786C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6C1EE-E8A4-4146-BD56-7BB2DC98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DCD95-1159-4902-8B3E-3FD51CF1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E06BD-BACB-4A0C-BADD-041F623A2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70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37866-B896-41E4-AE0A-7C91A98B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C142-48A9-4CF1-964E-C334ECA7F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51BFB-EF56-41A6-97FF-A40B9615A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D06E9-B88D-443E-9381-C04A34C47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04A62-B40C-46C3-871C-ED95B78E1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25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C573-FA6C-43AA-A406-22503B0F9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6713-A0D5-47BC-86C7-B56542379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08DD4-E610-4691-81CF-7DEC07FBD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32451-C931-4A9C-ADC6-2F2711343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AB6C0-0487-4D50-8E06-23E0F688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87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78390-A6E3-439C-9756-E79B60DC7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BAD6-856C-4D1D-9690-E58A7CFAC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6B256-288F-4BA5-918E-700580EE4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0396A-5B5E-43E8-ABCF-BA5310915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82E25-172E-4D80-BBE5-411906CB0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E8DA9-0A62-455B-AE4A-1CA8A5B1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16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0672-CB2E-4DD3-990B-D9390E7B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0F383-5B6E-4748-8DC7-8C9E8E3BA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AD3BE-A5F2-40BB-B4FF-BEAE13B73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4ED314-F085-47C4-B458-9F1A6D48F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56462-EC29-4CFF-91C2-314E4601C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BA3A8-96B4-4A10-BFFB-0CEA5431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94640-9160-4BDD-B7E5-B02020AD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188597-1B5D-4C63-96C8-56B77A86C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75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B3E0-021D-4FDA-AEEC-2457E555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A0F66-26FC-4531-B38C-C4ECAF6C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F825F-18D5-42C4-A32F-C17A2091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439AE-BE53-4FDF-A78D-B803CC41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76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E5A6A-19FE-4B55-A58A-B99347D3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36474-FDB4-4596-8664-ED0CA0A1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561D-996A-4F79-8AE6-75C9E6F7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84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F845-E612-4BE7-BBA6-955E43288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DC96A-BA44-41EB-BBE1-6B5237BC0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B469-8C2F-4345-8A76-6117D82BE2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75B92-5E2D-4369-B69A-F1C09D744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4B76C0-C2C6-4535-B0CB-44F1C456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AC2CC-D5ED-4040-BAFC-83328BD5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1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2F43-2DBC-4AD2-9C0E-481B890A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F62698-4180-4376-893B-04B0B0F5B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6A258-B73F-4232-9EF2-448FC683E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93CA4-3A43-461D-A688-F14CE7DB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BC40F-3E79-4795-8933-9A2F0ADB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78287-42B4-4C2E-AB16-675F8A62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36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C4B511-46C8-4357-B51A-0C4C0E98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B341F-408B-40D1-8071-D8E412C16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EDE8-3708-4EF1-8EDE-5AF66C4E4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09E7B-A149-464B-B24E-75049727F4D9}" type="datetimeFigureOut">
              <a:rPr lang="pt-BR" smtClean="0"/>
              <a:t>14/10/2019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5A96B-5492-40CE-9AD9-51A8A88C5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25DE6-6485-4EE2-B169-305336954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BE11A-0BBD-419E-98E5-A516B9664E4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754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jpg"/><Relationship Id="rId7" Type="http://schemas.openxmlformats.org/officeDocument/2006/relationships/image" Target="../media/image26.png"/><Relationship Id="rId12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0.sv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f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C7FB13-38A5-43DB-8CCB-1BFCF07B9D62}"/>
              </a:ext>
            </a:extLst>
          </p:cNvPr>
          <p:cNvSpPr/>
          <p:nvPr/>
        </p:nvSpPr>
        <p:spPr>
          <a:xfrm>
            <a:off x="-2" y="4826229"/>
            <a:ext cx="12192001" cy="1577130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460260-A72B-4692-A87F-9AB67FF9D1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05" y="173147"/>
            <a:ext cx="4444175" cy="1577130"/>
          </a:xfrm>
          <a:prstGeom prst="rect">
            <a:avLst/>
          </a:prstGeom>
          <a:effectLst>
            <a:glow rad="342900">
              <a:schemeClr val="bg1"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BEB9D-9A62-4CB9-81F2-C4565D16F790}"/>
              </a:ext>
            </a:extLst>
          </p:cNvPr>
          <p:cNvSpPr txBox="1"/>
          <p:nvPr/>
        </p:nvSpPr>
        <p:spPr>
          <a:xfrm>
            <a:off x="2279007" y="4938266"/>
            <a:ext cx="7141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Controle Auditável </a:t>
            </a:r>
            <a:r>
              <a:rPr lang="pt-B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 Transporte</a:t>
            </a:r>
          </a:p>
        </p:txBody>
      </p:sp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25168176-0850-4C99-A86C-EC1915B2D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7" y="2161552"/>
            <a:ext cx="7633982" cy="19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6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7270288-A2E9-420E-9BA1-F01E6F81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2122"/>
            <a:ext cx="12192000" cy="6858000"/>
          </a:xfrm>
          <a:prstGeom prst="rect">
            <a:avLst/>
          </a:prstGeom>
          <a:solidFill>
            <a:srgbClr val="FD2626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A6E565-0B4E-4BC1-9F8F-5B870274C998}"/>
              </a:ext>
            </a:extLst>
          </p:cNvPr>
          <p:cNvSpPr/>
          <p:nvPr/>
        </p:nvSpPr>
        <p:spPr>
          <a:xfrm>
            <a:off x="0" y="5117284"/>
            <a:ext cx="12198625" cy="986608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C2A77-CB77-436D-82A3-1409C9900F1A}"/>
              </a:ext>
            </a:extLst>
          </p:cNvPr>
          <p:cNvSpPr txBox="1"/>
          <p:nvPr/>
        </p:nvSpPr>
        <p:spPr>
          <a:xfrm>
            <a:off x="461394" y="5238120"/>
            <a:ext cx="1126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Registro em sistema dos dados referentes ao transporte. Ex. Localização, identificação do veículo / motorista, tipo de embarque e status de fiscalização.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53D96F-358B-4162-911C-DDFFC12845CE}"/>
              </a:ext>
            </a:extLst>
          </p:cNvPr>
          <p:cNvGrpSpPr/>
          <p:nvPr/>
        </p:nvGrpSpPr>
        <p:grpSpPr>
          <a:xfrm>
            <a:off x="2029193" y="1324873"/>
            <a:ext cx="3166905" cy="3166905"/>
            <a:chOff x="1158113" y="455895"/>
            <a:chExt cx="1585341" cy="158534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5EC319-9083-4E8F-A454-E07609DCAC8B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" name="Picture 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B3415456-8EC9-41FC-B4E2-27EF33A4C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D87A68-D5D8-4F62-A25C-E92969FBFE5B}"/>
              </a:ext>
            </a:extLst>
          </p:cNvPr>
          <p:cNvSpPr txBox="1"/>
          <p:nvPr/>
        </p:nvSpPr>
        <p:spPr>
          <a:xfrm>
            <a:off x="3068911" y="5825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LOCAIS DE INSTALAÇÃO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517BB5-0054-4805-947E-58AA1D746CDD}"/>
              </a:ext>
            </a:extLst>
          </p:cNvPr>
          <p:cNvGrpSpPr/>
          <p:nvPr/>
        </p:nvGrpSpPr>
        <p:grpSpPr>
          <a:xfrm>
            <a:off x="6186726" y="1324873"/>
            <a:ext cx="4595193" cy="369332"/>
            <a:chOff x="6186726" y="1600592"/>
            <a:chExt cx="4595193" cy="36933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4D7CE82E-76CE-4732-A71F-B38A01580581}"/>
                </a:ext>
              </a:extLst>
            </p:cNvPr>
            <p:cNvSpPr txBox="1"/>
            <p:nvPr/>
          </p:nvSpPr>
          <p:spPr>
            <a:xfrm>
              <a:off x="6878182" y="1600592"/>
              <a:ext cx="3903737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PEDAGIO</a:t>
              </a: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C783015C-338E-471D-990A-AF5F48C99546}"/>
                </a:ext>
              </a:extLst>
            </p:cNvPr>
            <p:cNvCxnSpPr>
              <a:cxnSpLocks/>
            </p:cNvCxnSpPr>
            <p:nvPr/>
          </p:nvCxnSpPr>
          <p:spPr>
            <a:xfrm>
              <a:off x="6186726" y="1785258"/>
              <a:ext cx="691456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92A48EE-3B05-42F0-8525-707CBB3748CA}"/>
              </a:ext>
            </a:extLst>
          </p:cNvPr>
          <p:cNvGrpSpPr/>
          <p:nvPr/>
        </p:nvGrpSpPr>
        <p:grpSpPr>
          <a:xfrm>
            <a:off x="6200850" y="1917773"/>
            <a:ext cx="4581071" cy="369332"/>
            <a:chOff x="6200850" y="2193492"/>
            <a:chExt cx="4581071" cy="369332"/>
          </a:xfrm>
        </p:grpSpPr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79FE15B6-C3A7-4CEF-96B2-B7B9CDE5B6A5}"/>
                </a:ext>
              </a:extLst>
            </p:cNvPr>
            <p:cNvSpPr txBox="1"/>
            <p:nvPr/>
          </p:nvSpPr>
          <p:spPr>
            <a:xfrm>
              <a:off x="6878184" y="2193492"/>
              <a:ext cx="3903737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POSTO FISCAL</a:t>
              </a:r>
            </a:p>
          </p:txBody>
        </p: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8D6D5A0C-2A1C-4DCF-8523-FC69EDB6F652}"/>
                </a:ext>
              </a:extLst>
            </p:cNvPr>
            <p:cNvCxnSpPr>
              <a:cxnSpLocks/>
            </p:cNvCxnSpPr>
            <p:nvPr/>
          </p:nvCxnSpPr>
          <p:spPr>
            <a:xfrm>
              <a:off x="6200850" y="2378158"/>
              <a:ext cx="677332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F5E6E44-3F4C-4C6F-9F91-F70FEB558BE7}"/>
              </a:ext>
            </a:extLst>
          </p:cNvPr>
          <p:cNvGrpSpPr/>
          <p:nvPr/>
        </p:nvGrpSpPr>
        <p:grpSpPr>
          <a:xfrm>
            <a:off x="6214341" y="2487439"/>
            <a:ext cx="4567580" cy="369332"/>
            <a:chOff x="6214341" y="2763158"/>
            <a:chExt cx="4567580" cy="369332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F29C7D1E-C32C-4CC6-8F23-ADE67021B810}"/>
                </a:ext>
              </a:extLst>
            </p:cNvPr>
            <p:cNvSpPr txBox="1"/>
            <p:nvPr/>
          </p:nvSpPr>
          <p:spPr>
            <a:xfrm>
              <a:off x="6878182" y="2763158"/>
              <a:ext cx="3903739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POSTO DE CONTROLE</a:t>
              </a:r>
            </a:p>
          </p:txBody>
        </p: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04B31BE9-559D-499A-8CB4-462059B2ED40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6214341" y="2947824"/>
              <a:ext cx="663841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0A273DD-3FDC-42BD-8BA1-1E54FFE4518D}"/>
              </a:ext>
            </a:extLst>
          </p:cNvPr>
          <p:cNvGrpSpPr/>
          <p:nvPr/>
        </p:nvGrpSpPr>
        <p:grpSpPr>
          <a:xfrm>
            <a:off x="5196098" y="1509540"/>
            <a:ext cx="1025387" cy="2990022"/>
            <a:chOff x="4546738" y="1509540"/>
            <a:chExt cx="1025387" cy="2990022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285AAC6B-DDD9-4695-B503-B3D69EB04A32}"/>
                </a:ext>
              </a:extLst>
            </p:cNvPr>
            <p:cNvCxnSpPr/>
            <p:nvPr/>
          </p:nvCxnSpPr>
          <p:spPr>
            <a:xfrm>
              <a:off x="4546738" y="2947824"/>
              <a:ext cx="1025387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7DD7979C-B721-445E-83E9-1D27563CA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4663" y="1509540"/>
              <a:ext cx="0" cy="2990022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E0813-1CC3-430D-ABA7-CE273DE617D7}"/>
              </a:ext>
            </a:extLst>
          </p:cNvPr>
          <p:cNvGrpSpPr/>
          <p:nvPr/>
        </p:nvGrpSpPr>
        <p:grpSpPr>
          <a:xfrm>
            <a:off x="6200850" y="3053010"/>
            <a:ext cx="4581072" cy="369332"/>
            <a:chOff x="6200850" y="3328729"/>
            <a:chExt cx="4581072" cy="369332"/>
          </a:xfrm>
        </p:grpSpPr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B0271967-42AE-4FC6-9262-D90C1B6FD5A1}"/>
                </a:ext>
              </a:extLst>
            </p:cNvPr>
            <p:cNvSpPr txBox="1"/>
            <p:nvPr/>
          </p:nvSpPr>
          <p:spPr>
            <a:xfrm>
              <a:off x="6878183" y="3328729"/>
              <a:ext cx="3903739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POSTOS DE POLICIA RODOVIÁRIA</a:t>
              </a:r>
            </a:p>
          </p:txBody>
        </p: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B7D5E1D8-D157-46A2-ABDD-47A2F8E0D100}"/>
                </a:ext>
              </a:extLst>
            </p:cNvPr>
            <p:cNvCxnSpPr/>
            <p:nvPr/>
          </p:nvCxnSpPr>
          <p:spPr>
            <a:xfrm flipH="1">
              <a:off x="6200850" y="3513395"/>
              <a:ext cx="677332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DB3319-D3CB-4C5D-BAF5-E7E97C6EDB6D}"/>
              </a:ext>
            </a:extLst>
          </p:cNvPr>
          <p:cNvGrpSpPr/>
          <p:nvPr/>
        </p:nvGrpSpPr>
        <p:grpSpPr>
          <a:xfrm>
            <a:off x="6200850" y="3689444"/>
            <a:ext cx="4581073" cy="369332"/>
            <a:chOff x="6200850" y="3965163"/>
            <a:chExt cx="4581073" cy="369332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418DE9D-377D-4BE8-AB0B-41FDD480953C}"/>
                </a:ext>
              </a:extLst>
            </p:cNvPr>
            <p:cNvSpPr txBox="1"/>
            <p:nvPr/>
          </p:nvSpPr>
          <p:spPr>
            <a:xfrm>
              <a:off x="6878184" y="3965163"/>
              <a:ext cx="3903739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PERÍMETROS URBANOS</a:t>
              </a:r>
            </a:p>
          </p:txBody>
        </p: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B1ED93D5-C628-4C1A-86CF-7227634F874D}"/>
                </a:ext>
              </a:extLst>
            </p:cNvPr>
            <p:cNvCxnSpPr>
              <a:stCxn id="41" idx="1"/>
            </p:cNvCxnSpPr>
            <p:nvPr/>
          </p:nvCxnSpPr>
          <p:spPr>
            <a:xfrm flipH="1">
              <a:off x="6200850" y="4149829"/>
              <a:ext cx="677334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6D5F95-3EBF-431E-8988-82BF8B24074F}"/>
              </a:ext>
            </a:extLst>
          </p:cNvPr>
          <p:cNvGrpSpPr/>
          <p:nvPr/>
        </p:nvGrpSpPr>
        <p:grpSpPr>
          <a:xfrm>
            <a:off x="6189785" y="4314896"/>
            <a:ext cx="4612773" cy="369332"/>
            <a:chOff x="6169150" y="3965163"/>
            <a:chExt cx="4612773" cy="369332"/>
          </a:xfrm>
        </p:grpSpPr>
        <p:sp>
          <p:nvSpPr>
            <p:cNvPr id="42" name="CaixaDeTexto 40">
              <a:extLst>
                <a:ext uri="{FF2B5EF4-FFF2-40B4-BE49-F238E27FC236}">
                  <a16:creationId xmlns:a16="http://schemas.microsoft.com/office/drawing/2014/main" id="{942259EA-3428-492D-BF79-D6B6AD78AD4E}"/>
                </a:ext>
              </a:extLst>
            </p:cNvPr>
            <p:cNvSpPr txBox="1"/>
            <p:nvPr/>
          </p:nvSpPr>
          <p:spPr>
            <a:xfrm>
              <a:off x="6878184" y="3965163"/>
              <a:ext cx="3903739" cy="369332"/>
            </a:xfrm>
            <a:prstGeom prst="rect">
              <a:avLst/>
            </a:prstGeom>
            <a:solidFill>
              <a:srgbClr val="FD262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ZONAS DETERMINADAS</a:t>
              </a:r>
            </a:p>
          </p:txBody>
        </p:sp>
        <p:cxnSp>
          <p:nvCxnSpPr>
            <p:cNvPr id="43" name="Conector reto 60">
              <a:extLst>
                <a:ext uri="{FF2B5EF4-FFF2-40B4-BE49-F238E27FC236}">
                  <a16:creationId xmlns:a16="http://schemas.microsoft.com/office/drawing/2014/main" id="{2F08A7B3-3467-43AC-8623-16F889C7EBBF}"/>
                </a:ext>
              </a:extLst>
            </p:cNvPr>
            <p:cNvCxnSpPr>
              <a:cxnSpLocks/>
              <a:stCxn id="42" idx="1"/>
            </p:cNvCxnSpPr>
            <p:nvPr/>
          </p:nvCxnSpPr>
          <p:spPr>
            <a:xfrm flipH="1">
              <a:off x="6169150" y="4149829"/>
              <a:ext cx="709034" cy="0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8402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068911" y="8318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SOLUÇÃO JC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4DAE29-E304-4901-ABC1-ECCE5E87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39">
            <a:extLst>
              <a:ext uri="{FF2B5EF4-FFF2-40B4-BE49-F238E27FC236}">
                <a16:creationId xmlns:a16="http://schemas.microsoft.com/office/drawing/2014/main" id="{D88E6E4F-C03E-46F7-948E-36BDD25D822F}"/>
              </a:ext>
            </a:extLst>
          </p:cNvPr>
          <p:cNvSpPr txBox="1"/>
          <p:nvPr/>
        </p:nvSpPr>
        <p:spPr>
          <a:xfrm>
            <a:off x="3340582" y="83188"/>
            <a:ext cx="5510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DISPOSITIVO MÓVIL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16B31792-DB6F-4E79-A896-D7D2464204AE}"/>
              </a:ext>
            </a:extLst>
          </p:cNvPr>
          <p:cNvSpPr/>
          <p:nvPr/>
        </p:nvSpPr>
        <p:spPr>
          <a:xfrm flipH="1">
            <a:off x="3665987" y="1992385"/>
            <a:ext cx="8526007" cy="2684477"/>
          </a:xfrm>
          <a:prstGeom prst="homePlate">
            <a:avLst>
              <a:gd name="adj" fmla="val 62671"/>
            </a:avLst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66">
            <a:extLst>
              <a:ext uri="{FF2B5EF4-FFF2-40B4-BE49-F238E27FC236}">
                <a16:creationId xmlns:a16="http://schemas.microsoft.com/office/drawing/2014/main" id="{433913CE-AE56-41CE-B79A-3E59E32D0C4B}"/>
              </a:ext>
            </a:extLst>
          </p:cNvPr>
          <p:cNvSpPr txBox="1"/>
          <p:nvPr/>
        </p:nvSpPr>
        <p:spPr>
          <a:xfrm>
            <a:off x="5744578" y="2304416"/>
            <a:ext cx="5865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 todas os postos de controle, será instalado um POS para captura dos dados do transporte, como: tipo de mercadoria, dados do condutor, identificação eletrônica do caminhão, data e hora e demais informações gerenciais de acordo a necessidade da Agencia responsável.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9C234-5890-4AC7-87C5-3538AFD86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7" r="26156"/>
          <a:stretch/>
        </p:blipFill>
        <p:spPr>
          <a:xfrm>
            <a:off x="581636" y="1175324"/>
            <a:ext cx="3755021" cy="45073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327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28BE11-B89A-48B4-8983-870CD8844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C9A03B-1CBC-4C2F-9647-265C31869DEE}"/>
              </a:ext>
            </a:extLst>
          </p:cNvPr>
          <p:cNvSpPr/>
          <p:nvPr/>
        </p:nvSpPr>
        <p:spPr>
          <a:xfrm>
            <a:off x="-2" y="1154830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B80EDC3E-BC64-45B7-AEA2-2D8E8534989F}"/>
              </a:ext>
            </a:extLst>
          </p:cNvPr>
          <p:cNvSpPr/>
          <p:nvPr/>
        </p:nvSpPr>
        <p:spPr>
          <a:xfrm rot="10800000" flipH="1">
            <a:off x="-1" y="2833472"/>
            <a:ext cx="8525888" cy="2844000"/>
          </a:xfrm>
          <a:prstGeom prst="homePlate">
            <a:avLst>
              <a:gd name="adj" fmla="val 62671"/>
            </a:avLst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39">
            <a:extLst>
              <a:ext uri="{FF2B5EF4-FFF2-40B4-BE49-F238E27FC236}">
                <a16:creationId xmlns:a16="http://schemas.microsoft.com/office/drawing/2014/main" id="{D57DA943-A6B6-4DD2-BBB9-82E61EFED636}"/>
              </a:ext>
            </a:extLst>
          </p:cNvPr>
          <p:cNvSpPr txBox="1"/>
          <p:nvPr/>
        </p:nvSpPr>
        <p:spPr>
          <a:xfrm>
            <a:off x="3381374" y="83188"/>
            <a:ext cx="5510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IMPRESSORA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618D0E-2737-E845-B7FE-937F43313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04" y="2685633"/>
            <a:ext cx="3858964" cy="3422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379809-EF45-4C67-B35D-4D2FF74AA27C}"/>
              </a:ext>
            </a:extLst>
          </p:cNvPr>
          <p:cNvSpPr/>
          <p:nvPr/>
        </p:nvSpPr>
        <p:spPr>
          <a:xfrm>
            <a:off x="1103152" y="1560598"/>
            <a:ext cx="998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Impresora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térmica para emissão de certificado de transporte.</a:t>
            </a:r>
          </a:p>
        </p:txBody>
      </p:sp>
      <p:sp>
        <p:nvSpPr>
          <p:cNvPr id="16" name="TextBox 66">
            <a:extLst>
              <a:ext uri="{FF2B5EF4-FFF2-40B4-BE49-F238E27FC236}">
                <a16:creationId xmlns:a16="http://schemas.microsoft.com/office/drawing/2014/main" id="{A7CFD138-12E8-4360-9D3D-9E622A981AEE}"/>
              </a:ext>
            </a:extLst>
          </p:cNvPr>
          <p:cNvSpPr txBox="1"/>
          <p:nvPr/>
        </p:nvSpPr>
        <p:spPr>
          <a:xfrm>
            <a:off x="785180" y="4480657"/>
            <a:ext cx="527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Resistente à exposição do clima</a:t>
            </a:r>
          </a:p>
        </p:txBody>
      </p:sp>
      <p:sp>
        <p:nvSpPr>
          <p:cNvPr id="18" name="TextBox 66">
            <a:extLst>
              <a:ext uri="{FF2B5EF4-FFF2-40B4-BE49-F238E27FC236}">
                <a16:creationId xmlns:a16="http://schemas.microsoft.com/office/drawing/2014/main" id="{B58C2236-2011-4513-B1A6-F1E08C901775}"/>
              </a:ext>
            </a:extLst>
          </p:cNvPr>
          <p:cNvSpPr txBox="1"/>
          <p:nvPr/>
        </p:nvSpPr>
        <p:spPr>
          <a:xfrm>
            <a:off x="785181" y="3372661"/>
            <a:ext cx="4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Bluetooth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Box 66">
            <a:extLst>
              <a:ext uri="{FF2B5EF4-FFF2-40B4-BE49-F238E27FC236}">
                <a16:creationId xmlns:a16="http://schemas.microsoft.com/office/drawing/2014/main" id="{15E8DCF1-A34B-450F-8E05-CA13EF0C69AB}"/>
              </a:ext>
            </a:extLst>
          </p:cNvPr>
          <p:cNvSpPr txBox="1"/>
          <p:nvPr/>
        </p:nvSpPr>
        <p:spPr>
          <a:xfrm>
            <a:off x="785181" y="3741993"/>
            <a:ext cx="472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Autonomia de 50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mts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papel</a:t>
            </a:r>
          </a:p>
        </p:txBody>
      </p:sp>
      <p:sp>
        <p:nvSpPr>
          <p:cNvPr id="20" name="TextBox 66">
            <a:extLst>
              <a:ext uri="{FF2B5EF4-FFF2-40B4-BE49-F238E27FC236}">
                <a16:creationId xmlns:a16="http://schemas.microsoft.com/office/drawing/2014/main" id="{771F3D3F-298E-46C8-8815-C59F094A417C}"/>
              </a:ext>
            </a:extLst>
          </p:cNvPr>
          <p:cNvSpPr txBox="1"/>
          <p:nvPr/>
        </p:nvSpPr>
        <p:spPr>
          <a:xfrm>
            <a:off x="785180" y="4111325"/>
            <a:ext cx="603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Proteção contra corrosivos e UV</a:t>
            </a:r>
          </a:p>
        </p:txBody>
      </p:sp>
    </p:spTree>
    <p:extLst>
      <p:ext uri="{BB962C8B-B14F-4D97-AF65-F5344CB8AC3E}">
        <p14:creationId xmlns:p14="http://schemas.microsoft.com/office/powerpoint/2010/main" val="2957364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" grpId="0"/>
      <p:bldP spid="16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F67887F-9976-45B3-B800-9B587A673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09F580-7B64-4C44-B119-BB7F57BC7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8" r="42320" b="19699"/>
          <a:stretch/>
        </p:blipFill>
        <p:spPr>
          <a:xfrm>
            <a:off x="8369144" y="717259"/>
            <a:ext cx="1858497" cy="4171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A920E-8EE2-4A56-A773-4DF46AE1BD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9" r="42321" b="19699"/>
          <a:stretch/>
        </p:blipFill>
        <p:spPr>
          <a:xfrm>
            <a:off x="8478353" y="717259"/>
            <a:ext cx="1749288" cy="41718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D9D4E2-2687-4CA9-829E-293FBC7F52B8}"/>
              </a:ext>
            </a:extLst>
          </p:cNvPr>
          <p:cNvSpPr/>
          <p:nvPr/>
        </p:nvSpPr>
        <p:spPr>
          <a:xfrm>
            <a:off x="-2" y="5117284"/>
            <a:ext cx="12192001" cy="102345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69">
            <a:extLst>
              <a:ext uri="{FF2B5EF4-FFF2-40B4-BE49-F238E27FC236}">
                <a16:creationId xmlns:a16="http://schemas.microsoft.com/office/drawing/2014/main" id="{ED1F6B0E-D706-AD41-A7D1-B8740819E231}"/>
              </a:ext>
            </a:extLst>
          </p:cNvPr>
          <p:cNvSpPr txBox="1"/>
          <p:nvPr/>
        </p:nvSpPr>
        <p:spPr>
          <a:xfrm>
            <a:off x="511369" y="5283215"/>
            <a:ext cx="1116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Caminhões de outras localidades ao ingressar na área de controle, os mesmos serão fiscalizados, lacrados e receberão o certificado de autorização de transporte.</a:t>
            </a:r>
          </a:p>
        </p:txBody>
      </p:sp>
      <p:sp>
        <p:nvSpPr>
          <p:cNvPr id="7" name="TextBox 39">
            <a:extLst>
              <a:ext uri="{FF2B5EF4-FFF2-40B4-BE49-F238E27FC236}">
                <a16:creationId xmlns:a16="http://schemas.microsoft.com/office/drawing/2014/main" id="{E8592937-9D9F-4B4F-952B-9C04A12FBE55}"/>
              </a:ext>
            </a:extLst>
          </p:cNvPr>
          <p:cNvSpPr txBox="1"/>
          <p:nvPr/>
        </p:nvSpPr>
        <p:spPr>
          <a:xfrm>
            <a:off x="3149600" y="83188"/>
            <a:ext cx="6299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EMISSÃO DE CERTIFICADO</a:t>
            </a:r>
          </a:p>
        </p:txBody>
      </p:sp>
      <p:grpSp>
        <p:nvGrpSpPr>
          <p:cNvPr id="19" name="Agrupar 6">
            <a:extLst>
              <a:ext uri="{FF2B5EF4-FFF2-40B4-BE49-F238E27FC236}">
                <a16:creationId xmlns:a16="http://schemas.microsoft.com/office/drawing/2014/main" id="{63D0DE0A-CD8B-4F6B-AE5C-C2A8FB587736}"/>
              </a:ext>
            </a:extLst>
          </p:cNvPr>
          <p:cNvGrpSpPr/>
          <p:nvPr/>
        </p:nvGrpSpPr>
        <p:grpSpPr>
          <a:xfrm rot="2636434">
            <a:off x="7220964" y="2773298"/>
            <a:ext cx="1603820" cy="1648478"/>
            <a:chOff x="4267980" y="3835528"/>
            <a:chExt cx="1932798" cy="198661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E074D78-FF79-4FB2-B3BC-7344E16DC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79851">
              <a:off x="4267980" y="4645282"/>
              <a:ext cx="1176864" cy="117686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A55CEC-0E8D-4BB0-83B4-C74A5C513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08550">
              <a:off x="4977824" y="3835527"/>
              <a:ext cx="1222954" cy="122295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F2E3333-43DB-4383-8958-E1626E0A7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646" y="914402"/>
            <a:ext cx="4488583" cy="4488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F5D073-3C8F-428D-A99C-9E939F9FC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3" y="2552007"/>
            <a:ext cx="2811131" cy="927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746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6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12754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APLICATIVO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08AD2F-DAA3-4706-AC93-92A6F57B6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12" t="11021" r="35791" b="10749"/>
          <a:stretch/>
        </p:blipFill>
        <p:spPr>
          <a:xfrm>
            <a:off x="5099136" y="1021802"/>
            <a:ext cx="2160689" cy="36433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E88437A-8DDE-4115-BBEC-05CBA901002A}"/>
              </a:ext>
            </a:extLst>
          </p:cNvPr>
          <p:cNvSpPr/>
          <p:nvPr/>
        </p:nvSpPr>
        <p:spPr>
          <a:xfrm>
            <a:off x="-2" y="4868107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011C09-DFD8-4BFB-A6CA-77AA64F0B567}"/>
              </a:ext>
            </a:extLst>
          </p:cNvPr>
          <p:cNvSpPr txBox="1"/>
          <p:nvPr/>
        </p:nvSpPr>
        <p:spPr>
          <a:xfrm>
            <a:off x="495295" y="5120572"/>
            <a:ext cx="1120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Aplicativo disponibilizado para gravação de dados (n.º de documento, ID motorista, etc.) no módulo veicular. </a:t>
            </a:r>
          </a:p>
        </p:txBody>
      </p:sp>
    </p:spTree>
    <p:extLst>
      <p:ext uri="{BB962C8B-B14F-4D97-AF65-F5344CB8AC3E}">
        <p14:creationId xmlns:p14="http://schemas.microsoft.com/office/powerpoint/2010/main" val="3626485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21078666-8074-4931-8F07-5CAFF06AB090}"/>
              </a:ext>
            </a:extLst>
          </p:cNvPr>
          <p:cNvGrpSpPr/>
          <p:nvPr/>
        </p:nvGrpSpPr>
        <p:grpSpPr>
          <a:xfrm>
            <a:off x="1687335" y="3993343"/>
            <a:ext cx="9058880" cy="2171571"/>
            <a:chOff x="1687335" y="3993343"/>
            <a:chExt cx="9058880" cy="217157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4E9BD8C-A0DF-42F9-A459-62F160744C78}"/>
                </a:ext>
              </a:extLst>
            </p:cNvPr>
            <p:cNvGrpSpPr/>
            <p:nvPr/>
          </p:nvGrpSpPr>
          <p:grpSpPr>
            <a:xfrm>
              <a:off x="2387971" y="3993343"/>
              <a:ext cx="8358244" cy="1537090"/>
              <a:chOff x="2387971" y="3993343"/>
              <a:chExt cx="8358244" cy="1537090"/>
            </a:xfrm>
          </p:grpSpPr>
          <p:pic>
            <p:nvPicPr>
              <p:cNvPr id="30" name="Picture 29" descr="A picture containing indoor, table&#10;&#10;Description automatically generated">
                <a:extLst>
                  <a:ext uri="{FF2B5EF4-FFF2-40B4-BE49-F238E27FC236}">
                    <a16:creationId xmlns:a16="http://schemas.microsoft.com/office/drawing/2014/main" id="{0F9D1A15-F9FD-44D2-99F8-BB881DCB9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3610" y="3993343"/>
                <a:ext cx="2732605" cy="1537090"/>
              </a:xfrm>
              <a:prstGeom prst="rect">
                <a:avLst/>
              </a:prstGeom>
            </p:spPr>
          </p:pic>
          <p:pic>
            <p:nvPicPr>
              <p:cNvPr id="24" name="Picture 23" descr="A close up of a building&#10;&#10;Description automatically generated">
                <a:extLst>
                  <a:ext uri="{FF2B5EF4-FFF2-40B4-BE49-F238E27FC236}">
                    <a16:creationId xmlns:a16="http://schemas.microsoft.com/office/drawing/2014/main" id="{D29B9F2B-45DB-4084-9174-858F4E217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7971" y="4350501"/>
                <a:ext cx="1166801" cy="1126217"/>
              </a:xfrm>
              <a:prstGeom prst="rect">
                <a:avLst/>
              </a:prstGeom>
            </p:spPr>
          </p:pic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C6E7A00D-2ECF-4804-BEA3-0D60C19A3ED0}"/>
                  </a:ext>
                </a:extLst>
              </p:cNvPr>
              <p:cNvSpPr/>
              <p:nvPr/>
            </p:nvSpPr>
            <p:spPr>
              <a:xfrm rot="10800000">
                <a:off x="4030730" y="4729082"/>
                <a:ext cx="523308" cy="25920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Arrow: Right 43">
                <a:extLst>
                  <a:ext uri="{FF2B5EF4-FFF2-40B4-BE49-F238E27FC236}">
                    <a16:creationId xmlns:a16="http://schemas.microsoft.com/office/drawing/2014/main" id="{D2FB97F4-CB57-4677-B146-B60E826F6011}"/>
                  </a:ext>
                </a:extLst>
              </p:cNvPr>
              <p:cNvSpPr/>
              <p:nvPr/>
            </p:nvSpPr>
            <p:spPr>
              <a:xfrm>
                <a:off x="6848387" y="5076543"/>
                <a:ext cx="523308" cy="259209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945B39-39BA-48C9-A580-3FDD03D3367E}"/>
                </a:ext>
              </a:extLst>
            </p:cNvPr>
            <p:cNvSpPr txBox="1"/>
            <p:nvPr/>
          </p:nvSpPr>
          <p:spPr>
            <a:xfrm>
              <a:off x="1687335" y="5580139"/>
              <a:ext cx="2373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POSTO DE CONTROLE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0376044-CCEC-4FD8-AE37-D3872702A22C}"/>
                </a:ext>
              </a:extLst>
            </p:cNvPr>
            <p:cNvSpPr txBox="1"/>
            <p:nvPr/>
          </p:nvSpPr>
          <p:spPr>
            <a:xfrm>
              <a:off x="8286787" y="5580139"/>
              <a:ext cx="23738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CENTRAL DE CONTROLE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812754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FLUXOGRAMA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B47049A-6AB1-4B13-98FD-6F90A35B9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35" y="1251127"/>
            <a:ext cx="2198106" cy="1236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lose up of a truck&#10;&#10;Description automatically generated">
            <a:extLst>
              <a:ext uri="{FF2B5EF4-FFF2-40B4-BE49-F238E27FC236}">
                <a16:creationId xmlns:a16="http://schemas.microsoft.com/office/drawing/2014/main" id="{C2B7B537-C0FC-4B86-8E78-42009DC5E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29696" y="1324874"/>
            <a:ext cx="2876407" cy="85258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2E75615-D545-4600-A7F8-0D2F6E044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12511" y="3897815"/>
            <a:ext cx="793962" cy="173329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DD906D1-04A9-4AFA-8435-879C14E43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1891" y="1251127"/>
            <a:ext cx="1048154" cy="10327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8A08CB-84D2-4600-8F18-6043BDF6DD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37" y="805578"/>
            <a:ext cx="4120259" cy="2317642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8A7505C6-258A-4844-A5B4-BB8B36ACB8DF}"/>
              </a:ext>
            </a:extLst>
          </p:cNvPr>
          <p:cNvSpPr/>
          <p:nvPr/>
        </p:nvSpPr>
        <p:spPr>
          <a:xfrm>
            <a:off x="4160940" y="1711982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693A0BD-A4EA-4527-9CC9-A696CCD5E214}"/>
              </a:ext>
            </a:extLst>
          </p:cNvPr>
          <p:cNvSpPr/>
          <p:nvPr/>
        </p:nvSpPr>
        <p:spPr>
          <a:xfrm rot="5400000">
            <a:off x="5536445" y="3299395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3A89CC7-7E72-4792-A081-0A97DD41ED69}"/>
              </a:ext>
            </a:extLst>
          </p:cNvPr>
          <p:cNvSpPr/>
          <p:nvPr/>
        </p:nvSpPr>
        <p:spPr>
          <a:xfrm rot="16200000">
            <a:off x="5871142" y="3299395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461AA38-D815-436B-9318-AEC9E1F1DEC5}"/>
              </a:ext>
            </a:extLst>
          </p:cNvPr>
          <p:cNvSpPr/>
          <p:nvPr/>
        </p:nvSpPr>
        <p:spPr>
          <a:xfrm>
            <a:off x="4030730" y="5076543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A8A08996-DBDB-4BD3-8A06-DA58FB5FFF17}"/>
              </a:ext>
            </a:extLst>
          </p:cNvPr>
          <p:cNvSpPr/>
          <p:nvPr/>
        </p:nvSpPr>
        <p:spPr>
          <a:xfrm rot="10800000">
            <a:off x="6848387" y="4729082"/>
            <a:ext cx="523308" cy="2592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1C950-D060-4FF8-A1B6-7B40609E0486}"/>
              </a:ext>
            </a:extLst>
          </p:cNvPr>
          <p:cNvSpPr txBox="1"/>
          <p:nvPr/>
        </p:nvSpPr>
        <p:spPr>
          <a:xfrm>
            <a:off x="2973999" y="2617170"/>
            <a:ext cx="2373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AUTENTICAÇÃO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FEAE34-C230-4FD2-A883-6A49B2CD8FE5}"/>
              </a:ext>
            </a:extLst>
          </p:cNvPr>
          <p:cNvSpPr txBox="1"/>
          <p:nvPr/>
        </p:nvSpPr>
        <p:spPr>
          <a:xfrm>
            <a:off x="6668291" y="2617170"/>
            <a:ext cx="4976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ENVIO DE DADOS E ATIVAÇÃO DO MÓDULO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050D5E9-24D4-4C01-BF65-588E09A6014D}"/>
              </a:ext>
            </a:extLst>
          </p:cNvPr>
          <p:cNvSpPr txBox="1"/>
          <p:nvPr/>
        </p:nvSpPr>
        <p:spPr>
          <a:xfrm>
            <a:off x="4624227" y="5580139"/>
            <a:ext cx="2373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ANTENA DE TRANSMISSÃO DE DADOS</a:t>
            </a:r>
          </a:p>
        </p:txBody>
      </p:sp>
    </p:spTree>
    <p:extLst>
      <p:ext uri="{BB962C8B-B14F-4D97-AF65-F5344CB8AC3E}">
        <p14:creationId xmlns:p14="http://schemas.microsoft.com/office/powerpoint/2010/main" val="2963868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38" grpId="0" animBg="1"/>
      <p:bldP spid="42" grpId="0" animBg="1"/>
      <p:bldP spid="43" grpId="0" animBg="1"/>
      <p:bldP spid="45" grpId="0"/>
      <p:bldP spid="46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775" y="0"/>
            <a:ext cx="12192000" cy="68580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0" name="TextBox 39"/>
          <p:cNvSpPr txBox="1"/>
          <p:nvPr/>
        </p:nvSpPr>
        <p:spPr>
          <a:xfrm>
            <a:off x="2812754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HISTÓRICO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0DF44-FB03-4913-9207-3DD2DBA1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02" y="830424"/>
            <a:ext cx="7049796" cy="3965510"/>
          </a:xfrm>
          <a:prstGeom prst="rect">
            <a:avLst/>
          </a:prstGeom>
          <a:effectLst>
            <a:glow rad="63500">
              <a:schemeClr val="bg1">
                <a:lumMod val="50000"/>
                <a:alpha val="40000"/>
              </a:schemeClr>
            </a:glo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DA04EFA-36C5-4F24-8864-8EB78BAA484E}"/>
              </a:ext>
            </a:extLst>
          </p:cNvPr>
          <p:cNvSpPr/>
          <p:nvPr/>
        </p:nvSpPr>
        <p:spPr>
          <a:xfrm>
            <a:off x="-130634" y="5148025"/>
            <a:ext cx="12192001" cy="972858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66A215-9DBE-4055-ADD5-A081586F9465}"/>
              </a:ext>
            </a:extLst>
          </p:cNvPr>
          <p:cNvSpPr txBox="1"/>
          <p:nvPr/>
        </p:nvSpPr>
        <p:spPr>
          <a:xfrm>
            <a:off x="364663" y="5400489"/>
            <a:ext cx="1120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de armazenamento de históricos de transportes. Dados criptografados.</a:t>
            </a:r>
          </a:p>
        </p:txBody>
      </p:sp>
    </p:spTree>
    <p:extLst>
      <p:ext uri="{BB962C8B-B14F-4D97-AF65-F5344CB8AC3E}">
        <p14:creationId xmlns:p14="http://schemas.microsoft.com/office/powerpoint/2010/main" val="42207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D56870-3A97-4EC0-B687-DF7DC03391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168F53-4407-4DAE-A2E8-3298198FD190}"/>
              </a:ext>
            </a:extLst>
          </p:cNvPr>
          <p:cNvSpPr/>
          <p:nvPr/>
        </p:nvSpPr>
        <p:spPr>
          <a:xfrm>
            <a:off x="-2" y="4910052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068911" y="5825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MONITOR EM TEMPO REAL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95295" y="5053460"/>
            <a:ext cx="11201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disponibiliza o status de cada veículo para a unidade de fiscalização, facilitando as inspeções de acordo com cada situação.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Alertas em casos de veículos que não foram inspecionados ou fora da rota autorizada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E02819-BF72-4F75-BA75-2AB48927D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8" y="818174"/>
            <a:ext cx="5460331" cy="3071436"/>
          </a:xfrm>
          <a:prstGeom prst="rect">
            <a:avLst/>
          </a:prstGeom>
          <a:effectLst>
            <a:glow rad="63500">
              <a:schemeClr val="bg2">
                <a:lumMod val="75000"/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A8223-4DFD-467B-858F-E28CA014F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127" y="2117757"/>
            <a:ext cx="4662196" cy="2622485"/>
          </a:xfrm>
          <a:prstGeom prst="rect">
            <a:avLst/>
          </a:prstGeom>
          <a:effectLst>
            <a:glow rad="63500">
              <a:schemeClr val="bg2">
                <a:lumMod val="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49324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hlinkClick r:id="rId2" action="ppaction://hlinksldjump"/>
            <a:extLst>
              <a:ext uri="{FF2B5EF4-FFF2-40B4-BE49-F238E27FC236}">
                <a16:creationId xmlns:a16="http://schemas.microsoft.com/office/drawing/2014/main" id="{96F70412-2500-4850-9CFF-96529DB940E6}"/>
              </a:ext>
            </a:extLst>
          </p:cNvPr>
          <p:cNvSpPr txBox="1"/>
          <p:nvPr/>
        </p:nvSpPr>
        <p:spPr>
          <a:xfrm>
            <a:off x="725928" y="942982"/>
            <a:ext cx="6881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Acompanhamento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em tempo real.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A7AEEE21-CCD4-45C5-9382-F91360CC5D0B}"/>
              </a:ext>
            </a:extLst>
          </p:cNvPr>
          <p:cNvSpPr txBox="1"/>
          <p:nvPr/>
        </p:nvSpPr>
        <p:spPr>
          <a:xfrm>
            <a:off x="725929" y="1296371"/>
            <a:ext cx="10740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Controle de transportes autorizados.</a:t>
            </a:r>
          </a:p>
        </p:txBody>
      </p:sp>
      <p:sp>
        <p:nvSpPr>
          <p:cNvPr id="12" name="TextBox 11">
            <a:hlinkClick r:id="rId4" action="ppaction://hlinksldjump"/>
            <a:extLst>
              <a:ext uri="{FF2B5EF4-FFF2-40B4-BE49-F238E27FC236}">
                <a16:creationId xmlns:a16="http://schemas.microsoft.com/office/drawing/2014/main" id="{3A0D2420-8491-4AFE-9273-CE0ADF267E90}"/>
              </a:ext>
            </a:extLst>
          </p:cNvPr>
          <p:cNvSpPr txBox="1"/>
          <p:nvPr/>
        </p:nvSpPr>
        <p:spPr>
          <a:xfrm>
            <a:off x="725929" y="1664305"/>
            <a:ext cx="615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>
                <a:latin typeface="Verdana" panose="020B0604030504040204" pitchFamily="34" charset="0"/>
                <a:ea typeface="Verdana" panose="020B0604030504040204" pitchFamily="34" charset="0"/>
              </a:rPr>
              <a:t>Dados criptografados.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43AB2FCF-1667-4C2B-89A6-2EEF80998424}"/>
              </a:ext>
            </a:extLst>
          </p:cNvPr>
          <p:cNvSpPr txBox="1"/>
          <p:nvPr/>
        </p:nvSpPr>
        <p:spPr>
          <a:xfrm>
            <a:off x="725928" y="2381272"/>
            <a:ext cx="605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>
                <a:latin typeface="Verdana" panose="020B0604030504040204" pitchFamily="34" charset="0"/>
                <a:ea typeface="Verdana" panose="020B0604030504040204" pitchFamily="34" charset="0"/>
              </a:rPr>
              <a:t>Reduz erros humanos.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4B71D182-2713-4CD9-93A8-ABEEAB2250B8}"/>
              </a:ext>
            </a:extLst>
          </p:cNvPr>
          <p:cNvSpPr txBox="1"/>
          <p:nvPr/>
        </p:nvSpPr>
        <p:spPr>
          <a:xfrm>
            <a:off x="725929" y="2732888"/>
            <a:ext cx="53560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sz="1600" dirty="0">
                <a:latin typeface="Verdana" panose="020B0604030504040204" pitchFamily="34" charset="0"/>
                <a:ea typeface="Verdana" panose="020B0604030504040204" pitchFamily="34" charset="0"/>
              </a:rPr>
              <a:t>Dados auditáveis.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A54144A8-E724-434C-9701-AC5B0BC9A2E9}"/>
              </a:ext>
            </a:extLst>
          </p:cNvPr>
          <p:cNvSpPr txBox="1"/>
          <p:nvPr/>
        </p:nvSpPr>
        <p:spPr>
          <a:xfrm>
            <a:off x="725928" y="3073713"/>
            <a:ext cx="6655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Plataforma de </a:t>
            </a: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serviços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disponibilizadas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a todas unidades.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6F5C6-8064-4BF3-8B7F-FD5723530C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04" y="5405720"/>
            <a:ext cx="3409571" cy="1209974"/>
          </a:xfrm>
          <a:prstGeom prst="rect">
            <a:avLst/>
          </a:prstGeom>
        </p:spPr>
      </p:pic>
      <p:sp>
        <p:nvSpPr>
          <p:cNvPr id="25" name="TextBox 39">
            <a:extLst>
              <a:ext uri="{FF2B5EF4-FFF2-40B4-BE49-F238E27FC236}">
                <a16:creationId xmlns:a16="http://schemas.microsoft.com/office/drawing/2014/main" id="{2F498BF2-C0E3-45C3-BB64-3D6B8D0B4AF2}"/>
              </a:ext>
            </a:extLst>
          </p:cNvPr>
          <p:cNvSpPr txBox="1"/>
          <p:nvPr/>
        </p:nvSpPr>
        <p:spPr>
          <a:xfrm>
            <a:off x="2881158" y="237076"/>
            <a:ext cx="6401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BENEFICIOS DE CONAT</a:t>
            </a:r>
          </a:p>
        </p:txBody>
      </p:sp>
      <p:sp>
        <p:nvSpPr>
          <p:cNvPr id="17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6A12F820-5CBD-4E28-9026-6089C01D0AED}"/>
              </a:ext>
            </a:extLst>
          </p:cNvPr>
          <p:cNvSpPr txBox="1"/>
          <p:nvPr/>
        </p:nvSpPr>
        <p:spPr>
          <a:xfrm>
            <a:off x="725928" y="3389082"/>
            <a:ext cx="8221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Sistema on-line e off-line </a:t>
            </a: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sem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perdas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de dados.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BEBBDA7-60D5-4E41-BEA4-14DA221ED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25" y="5635281"/>
            <a:ext cx="4014079" cy="1009025"/>
          </a:xfrm>
          <a:prstGeom prst="rect">
            <a:avLst/>
          </a:prstGeom>
        </p:spPr>
      </p:pic>
      <p:sp>
        <p:nvSpPr>
          <p:cNvPr id="19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459C3CBD-7E52-4740-8CE0-3F47B68D7EE9}"/>
              </a:ext>
            </a:extLst>
          </p:cNvPr>
          <p:cNvSpPr txBox="1"/>
          <p:nvPr/>
        </p:nvSpPr>
        <p:spPr>
          <a:xfrm>
            <a:off x="725928" y="3744295"/>
            <a:ext cx="9084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Identificação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eletrônica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do </a:t>
            </a: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veículo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e do </a:t>
            </a: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condutor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0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5B550C18-2154-460D-A1BA-E1EBD15E7C34}"/>
              </a:ext>
            </a:extLst>
          </p:cNvPr>
          <p:cNvSpPr txBox="1"/>
          <p:nvPr/>
        </p:nvSpPr>
        <p:spPr>
          <a:xfrm>
            <a:off x="725927" y="4113111"/>
            <a:ext cx="991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Disponibilidade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de </a:t>
            </a:r>
            <a:r>
              <a:rPr lang="es-ES_tradnl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informacões</a:t>
            </a:r>
            <a:r>
              <a:rPr lang="es-ES_tradnl" sz="1600" dirty="0">
                <a:latin typeface="Verdana" panose="020B0604030504040204" pitchFamily="34" charset="0"/>
                <a:ea typeface="Verdana" panose="020B0604030504040204" pitchFamily="34" charset="0"/>
              </a:rPr>
              <a:t> 24h x 7d.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317C683-321E-43B2-8571-6AA79971B14E}"/>
              </a:ext>
            </a:extLst>
          </p:cNvPr>
          <p:cNvSpPr txBox="1"/>
          <p:nvPr/>
        </p:nvSpPr>
        <p:spPr>
          <a:xfrm>
            <a:off x="725928" y="2002946"/>
            <a:ext cx="7397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419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Transações</a:t>
            </a:r>
            <a:r>
              <a:rPr lang="es-419" sz="1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419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eletrônicas</a:t>
            </a:r>
            <a:r>
              <a:rPr lang="es-419" sz="1600" dirty="0">
                <a:latin typeface="Verdana" panose="020B0604030504040204" pitchFamily="34" charset="0"/>
                <a:ea typeface="Verdana" panose="020B0604030504040204" pitchFamily="34" charset="0"/>
              </a:rPr>
              <a:t> utilizando tecnología </a:t>
            </a:r>
            <a:r>
              <a:rPr lang="es-419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bancária</a:t>
            </a:r>
            <a:r>
              <a:rPr lang="es-419" sz="16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001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2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9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6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3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7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4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1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25" grpId="0"/>
      <p:bldP spid="17" grpId="0"/>
      <p:bldP spid="19" grpId="0"/>
      <p:bldP spid="20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D4589-CBF3-453C-830C-405CBAF2D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39980D8-F84A-403E-9A82-CAA41ACB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817" y="2560465"/>
            <a:ext cx="6910366" cy="173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99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1EBA4C-B20F-4602-A670-492394273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25168176-0850-4C99-A86C-EC1915B2D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57" y="1954635"/>
            <a:ext cx="5865286" cy="1474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427237-42F9-46A7-9B2C-98450B313ED6}"/>
              </a:ext>
            </a:extLst>
          </p:cNvPr>
          <p:cNvSpPr/>
          <p:nvPr/>
        </p:nvSpPr>
        <p:spPr>
          <a:xfrm>
            <a:off x="-1" y="4588778"/>
            <a:ext cx="12191997" cy="1307857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C7A04A-1780-40A1-B047-FA292E5A2B93}"/>
              </a:ext>
            </a:extLst>
          </p:cNvPr>
          <p:cNvSpPr txBox="1"/>
          <p:nvPr/>
        </p:nvSpPr>
        <p:spPr>
          <a:xfrm>
            <a:off x="775885" y="4755874"/>
            <a:ext cx="10623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Sistema de controle eletrônico auditável de transporte, responsável pelo monitoramento como trajetos, guias, motorista responsável e status. Solução que alerta automaticamente qualquer irregularidade em tempo real.</a:t>
            </a:r>
            <a:endParaRPr lang="pt-BR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955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1517F-A347-4259-BCA2-1942371A65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703D7039-203A-4863-B4AD-C6D74620CAC9}"/>
              </a:ext>
            </a:extLst>
          </p:cNvPr>
          <p:cNvSpPr/>
          <p:nvPr/>
        </p:nvSpPr>
        <p:spPr>
          <a:xfrm flipH="1">
            <a:off x="3490798" y="3966791"/>
            <a:ext cx="8701201" cy="2062530"/>
          </a:xfrm>
          <a:prstGeom prst="homePlate">
            <a:avLst>
              <a:gd name="adj" fmla="val 62671"/>
            </a:avLst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4567DE10-E3AA-48C6-9A70-67CB04CF38DF}"/>
              </a:ext>
            </a:extLst>
          </p:cNvPr>
          <p:cNvSpPr/>
          <p:nvPr/>
        </p:nvSpPr>
        <p:spPr>
          <a:xfrm>
            <a:off x="0" y="1249619"/>
            <a:ext cx="8573549" cy="2062530"/>
          </a:xfrm>
          <a:prstGeom prst="homePlate">
            <a:avLst>
              <a:gd name="adj" fmla="val 62671"/>
            </a:avLst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TextBox 39">
            <a:extLst>
              <a:ext uri="{FF2B5EF4-FFF2-40B4-BE49-F238E27FC236}">
                <a16:creationId xmlns:a16="http://schemas.microsoft.com/office/drawing/2014/main" id="{D57DA943-A6B6-4DD2-BBB9-82E61EFED636}"/>
              </a:ext>
            </a:extLst>
          </p:cNvPr>
          <p:cNvSpPr txBox="1"/>
          <p:nvPr/>
        </p:nvSpPr>
        <p:spPr>
          <a:xfrm>
            <a:off x="3381374" y="83188"/>
            <a:ext cx="5510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MOTIVOS</a:t>
            </a:r>
          </a:p>
        </p:txBody>
      </p:sp>
      <p:sp>
        <p:nvSpPr>
          <p:cNvPr id="22" name="TextBox 66">
            <a:extLst>
              <a:ext uri="{FF2B5EF4-FFF2-40B4-BE49-F238E27FC236}">
                <a16:creationId xmlns:a16="http://schemas.microsoft.com/office/drawing/2014/main" id="{ECC194DD-3D48-4CC6-B300-FB4283DA9062}"/>
              </a:ext>
            </a:extLst>
          </p:cNvPr>
          <p:cNvSpPr txBox="1"/>
          <p:nvPr/>
        </p:nvSpPr>
        <p:spPr>
          <a:xfrm>
            <a:off x="736174" y="2035781"/>
            <a:ext cx="574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Entradas ilegais de produtos e animais  de outros países.</a:t>
            </a:r>
          </a:p>
        </p:txBody>
      </p:sp>
      <p:sp>
        <p:nvSpPr>
          <p:cNvPr id="24" name="TextBox 66">
            <a:extLst>
              <a:ext uri="{FF2B5EF4-FFF2-40B4-BE49-F238E27FC236}">
                <a16:creationId xmlns:a16="http://schemas.microsoft.com/office/drawing/2014/main" id="{4D7F80B0-9634-4FE4-91BE-C5011E9FF930}"/>
              </a:ext>
            </a:extLst>
          </p:cNvPr>
          <p:cNvSpPr txBox="1"/>
          <p:nvPr/>
        </p:nvSpPr>
        <p:spPr>
          <a:xfrm>
            <a:off x="4971334" y="4763954"/>
            <a:ext cx="5740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Falta de certificação sanitária.</a:t>
            </a:r>
            <a:endParaRPr lang="es-4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02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9" grpId="0" animBg="1"/>
      <p:bldP spid="22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81517F-A347-4259-BCA2-1942371A65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624" y="0"/>
            <a:ext cx="12192000" cy="6858000"/>
          </a:xfrm>
          <a:prstGeom prst="rect">
            <a:avLst/>
          </a:prstGeom>
        </p:spPr>
      </p:pic>
      <p:sp>
        <p:nvSpPr>
          <p:cNvPr id="10" name="TextBox 39">
            <a:extLst>
              <a:ext uri="{FF2B5EF4-FFF2-40B4-BE49-F238E27FC236}">
                <a16:creationId xmlns:a16="http://schemas.microsoft.com/office/drawing/2014/main" id="{D57DA943-A6B6-4DD2-BBB9-82E61EFED636}"/>
              </a:ext>
            </a:extLst>
          </p:cNvPr>
          <p:cNvSpPr txBox="1"/>
          <p:nvPr/>
        </p:nvSpPr>
        <p:spPr>
          <a:xfrm>
            <a:off x="3381374" y="83188"/>
            <a:ext cx="55108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MOTIVOS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9C83A5-AD77-42AD-8E95-45B0C1CF0319}"/>
              </a:ext>
            </a:extLst>
          </p:cNvPr>
          <p:cNvSpPr/>
          <p:nvPr/>
        </p:nvSpPr>
        <p:spPr>
          <a:xfrm>
            <a:off x="-6625" y="2176395"/>
            <a:ext cx="12198625" cy="2265463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3C1CF501-256A-45EF-B42C-F1513CC4D818}"/>
              </a:ext>
            </a:extLst>
          </p:cNvPr>
          <p:cNvSpPr txBox="1"/>
          <p:nvPr/>
        </p:nvSpPr>
        <p:spPr>
          <a:xfrm>
            <a:off x="961746" y="2421702"/>
            <a:ext cx="513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Extravios de animais</a:t>
            </a:r>
            <a:endParaRPr lang="es-41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TextBox 66">
            <a:extLst>
              <a:ext uri="{FF2B5EF4-FFF2-40B4-BE49-F238E27FC236}">
                <a16:creationId xmlns:a16="http://schemas.microsoft.com/office/drawing/2014/main" id="{5D765F3E-8432-4B8D-A2CB-BDEC18429318}"/>
              </a:ext>
            </a:extLst>
          </p:cNvPr>
          <p:cNvSpPr txBox="1"/>
          <p:nvPr/>
        </p:nvSpPr>
        <p:spPr>
          <a:xfrm>
            <a:off x="961747" y="2787395"/>
            <a:ext cx="649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Animais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que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cruzam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frontera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livremente</a:t>
            </a:r>
          </a:p>
        </p:txBody>
      </p:sp>
      <p:sp>
        <p:nvSpPr>
          <p:cNvPr id="23" name="TextBox 66">
            <a:extLst>
              <a:ext uri="{FF2B5EF4-FFF2-40B4-BE49-F238E27FC236}">
                <a16:creationId xmlns:a16="http://schemas.microsoft.com/office/drawing/2014/main" id="{13BEC6B4-2DCE-478A-AECF-4794AE9E50B0}"/>
              </a:ext>
            </a:extLst>
          </p:cNvPr>
          <p:cNvSpPr txBox="1"/>
          <p:nvPr/>
        </p:nvSpPr>
        <p:spPr>
          <a:xfrm>
            <a:off x="961746" y="3156727"/>
            <a:ext cx="513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Contrabando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animais</a:t>
            </a:r>
          </a:p>
        </p:txBody>
      </p:sp>
      <p:sp>
        <p:nvSpPr>
          <p:cNvPr id="24" name="TextBox 66">
            <a:extLst>
              <a:ext uri="{FF2B5EF4-FFF2-40B4-BE49-F238E27FC236}">
                <a16:creationId xmlns:a16="http://schemas.microsoft.com/office/drawing/2014/main" id="{B896421B-40FF-45C2-911D-28D748E5C431}"/>
              </a:ext>
            </a:extLst>
          </p:cNvPr>
          <p:cNvSpPr txBox="1"/>
          <p:nvPr/>
        </p:nvSpPr>
        <p:spPr>
          <a:xfrm>
            <a:off x="961746" y="3520311"/>
            <a:ext cx="649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Libre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circulação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produtos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subprodutos</a:t>
            </a:r>
            <a:r>
              <a:rPr lang="es-419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animal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787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D56870-3A97-4EC0-B687-DF7DC03391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168F53-4407-4DAE-A2E8-3298198FD190}"/>
              </a:ext>
            </a:extLst>
          </p:cNvPr>
          <p:cNvSpPr/>
          <p:nvPr/>
        </p:nvSpPr>
        <p:spPr>
          <a:xfrm>
            <a:off x="-2" y="4599659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068911" y="8318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SOLUÇÃO JC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41572" y="4751456"/>
            <a:ext cx="10184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Desenvolvido pela JC Union, o CONAT (Controle Auditável de Transporte) é uma solução de alta tecnología aplicada para todo controle de procedimentos de transporte.</a:t>
            </a:r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A6D148B-D341-424F-A1DC-5813A6BAD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57" y="1954635"/>
            <a:ext cx="5865286" cy="14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6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D56870-3A97-4EC0-B687-DF7DC03391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168F53-4407-4DAE-A2E8-3298198FD190}"/>
              </a:ext>
            </a:extLst>
          </p:cNvPr>
          <p:cNvSpPr/>
          <p:nvPr/>
        </p:nvSpPr>
        <p:spPr>
          <a:xfrm>
            <a:off x="-2" y="4910052"/>
            <a:ext cx="12192001" cy="124766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068911" y="5825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DE GESTÃO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5767" y="5053460"/>
            <a:ext cx="10620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Sistema responsável para cadastros de veículos autorizados, motoristas, postos de controle e rotas de acesso. O mesmo permite o acompanhamento dos processos realizados em campo e possíveis alertas que necessitam fiscalização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23CD4-8BCA-4D41-B789-95D4B0C8E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373" y="872821"/>
            <a:ext cx="6727253" cy="3799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049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8CEC5F-6E29-4D8C-9D85-9D807200B402}"/>
              </a:ext>
            </a:extLst>
          </p:cNvPr>
          <p:cNvSpPr/>
          <p:nvPr/>
        </p:nvSpPr>
        <p:spPr>
          <a:xfrm>
            <a:off x="0" y="4506280"/>
            <a:ext cx="8273562" cy="1023457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TextBox 69"/>
          <p:cNvSpPr txBox="1"/>
          <p:nvPr/>
        </p:nvSpPr>
        <p:spPr>
          <a:xfrm>
            <a:off x="301922" y="4556343"/>
            <a:ext cx="647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Equipamento responsável pelo gerenciamento do transporte e envio dos dados para Central </a:t>
            </a:r>
            <a:r>
              <a:rPr lang="es-PY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(Coordenadas, Guías e dados do motorista)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8D17D-CD2C-4B93-B050-3F72DFEB689C}"/>
              </a:ext>
            </a:extLst>
          </p:cNvPr>
          <p:cNvSpPr/>
          <p:nvPr/>
        </p:nvSpPr>
        <p:spPr>
          <a:xfrm>
            <a:off x="1782147" y="2140324"/>
            <a:ext cx="10409853" cy="102345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392279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IDENTIFICAÇÃO VEICULAR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B3AAA-BA95-4E31-9F35-038EDECFE96A}"/>
              </a:ext>
            </a:extLst>
          </p:cNvPr>
          <p:cNvSpPr txBox="1"/>
          <p:nvPr/>
        </p:nvSpPr>
        <p:spPr>
          <a:xfrm>
            <a:off x="4669174" y="2288567"/>
            <a:ext cx="6032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Após o cadastro é gerada uma ordem de serviço para instalação do kit veicular.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5E5B3-7C68-41F0-86D5-57D40588F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0" r="10602"/>
          <a:stretch/>
        </p:blipFill>
        <p:spPr>
          <a:xfrm>
            <a:off x="830991" y="1048045"/>
            <a:ext cx="3657119" cy="29822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07F7E4-2D02-4E0E-BEF9-CA506C063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28" y="3842467"/>
            <a:ext cx="3615259" cy="2239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300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0" grpId="0"/>
      <p:bldP spid="15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9D4A9D-21D5-4B82-A0AB-0066315B8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58CEC5F-6E29-4D8C-9D85-9D807200B402}"/>
              </a:ext>
            </a:extLst>
          </p:cNvPr>
          <p:cNvSpPr/>
          <p:nvPr/>
        </p:nvSpPr>
        <p:spPr>
          <a:xfrm>
            <a:off x="0" y="4304944"/>
            <a:ext cx="8273562" cy="1332458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0" name="TextBox 69"/>
          <p:cNvSpPr txBox="1"/>
          <p:nvPr/>
        </p:nvSpPr>
        <p:spPr>
          <a:xfrm>
            <a:off x="390447" y="4355006"/>
            <a:ext cx="6197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Postos de controle de passagem será diferenciado por módulo de captura de informações e autenticando os veículos em sistema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8D17D-CD2C-4B93-B050-3F72DFEB689C}"/>
              </a:ext>
            </a:extLst>
          </p:cNvPr>
          <p:cNvSpPr/>
          <p:nvPr/>
        </p:nvSpPr>
        <p:spPr>
          <a:xfrm>
            <a:off x="3200400" y="1936089"/>
            <a:ext cx="8991599" cy="1023457"/>
          </a:xfrm>
          <a:prstGeom prst="rect">
            <a:avLst/>
          </a:prstGeom>
          <a:solidFill>
            <a:srgbClr val="C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TextBox 39"/>
          <p:cNvSpPr txBox="1"/>
          <p:nvPr/>
        </p:nvSpPr>
        <p:spPr>
          <a:xfrm>
            <a:off x="3304554" y="83188"/>
            <a:ext cx="6566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POSTO DE CONTROLE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B3AAA-BA95-4E31-9F35-038EDECFE96A}"/>
              </a:ext>
            </a:extLst>
          </p:cNvPr>
          <p:cNvSpPr txBox="1"/>
          <p:nvPr/>
        </p:nvSpPr>
        <p:spPr>
          <a:xfrm>
            <a:off x="5379039" y="1996142"/>
            <a:ext cx="6555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Postos de controle serão registrados no sistema, no momento da instalação da antena e sua respectiva habilitação no sistema.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7F9EF7-DFFF-4B1F-812D-2D505ADF3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65" y="1466610"/>
            <a:ext cx="4038410" cy="1962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836445-3C83-4C1D-A125-A27CB443B021}"/>
              </a:ext>
            </a:extLst>
          </p:cNvPr>
          <p:cNvGrpSpPr/>
          <p:nvPr/>
        </p:nvGrpSpPr>
        <p:grpSpPr>
          <a:xfrm>
            <a:off x="7293728" y="3842467"/>
            <a:ext cx="3615259" cy="2239766"/>
            <a:chOff x="7293728" y="3842467"/>
            <a:chExt cx="3615259" cy="22397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07F7E4-2D02-4E0E-BEF9-CA506C063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3728" y="3842467"/>
              <a:ext cx="3615259" cy="22397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Imagem 5" descr="Uma imagem contendo edifício, persiana&#10;&#10;Descrição gerada automaticamente">
              <a:extLst>
                <a:ext uri="{FF2B5EF4-FFF2-40B4-BE49-F238E27FC236}">
                  <a16:creationId xmlns:a16="http://schemas.microsoft.com/office/drawing/2014/main" id="{990F572A-DFAD-430A-9859-1CCB8BC0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1046" y="4014087"/>
              <a:ext cx="301338" cy="29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8305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0" grpId="0"/>
      <p:bldP spid="15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E7270288-A2E9-420E-9BA1-F01E6F81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2D3F19B-3B73-48E9-8C06-CDAD3DEC18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55" t="90951"/>
          <a:stretch/>
        </p:blipFill>
        <p:spPr>
          <a:xfrm>
            <a:off x="9882230" y="6237432"/>
            <a:ext cx="2309769" cy="6205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A6E565-0B4E-4BC1-9F8F-5B870274C998}"/>
              </a:ext>
            </a:extLst>
          </p:cNvPr>
          <p:cNvSpPr/>
          <p:nvPr/>
        </p:nvSpPr>
        <p:spPr>
          <a:xfrm>
            <a:off x="0" y="5117284"/>
            <a:ext cx="12198625" cy="986608"/>
          </a:xfrm>
          <a:prstGeom prst="rect">
            <a:avLst/>
          </a:prstGeom>
          <a:solidFill>
            <a:srgbClr val="0F466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C2A77-CB77-436D-82A3-1409C9900F1A}"/>
              </a:ext>
            </a:extLst>
          </p:cNvPr>
          <p:cNvSpPr txBox="1"/>
          <p:nvPr/>
        </p:nvSpPr>
        <p:spPr>
          <a:xfrm>
            <a:off x="1073791" y="5247830"/>
            <a:ext cx="1031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Antenas instaladas em pontos estratégicos, gerando uma rede própria de comunicação. Possuem um sistema de localização.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53D96F-358B-4162-911C-DDFFC12845CE}"/>
              </a:ext>
            </a:extLst>
          </p:cNvPr>
          <p:cNvGrpSpPr/>
          <p:nvPr/>
        </p:nvGrpSpPr>
        <p:grpSpPr>
          <a:xfrm>
            <a:off x="1073791" y="1069757"/>
            <a:ext cx="1394691" cy="1394691"/>
            <a:chOff x="1158113" y="455895"/>
            <a:chExt cx="1585341" cy="158534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65EC319-9083-4E8F-A454-E07609DCAC8B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" name="Picture 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B3415456-8EC9-41FC-B4E2-27EF33A4C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F6B86E-CDFB-4BEC-8AB8-B1FCEEA9E923}"/>
              </a:ext>
            </a:extLst>
          </p:cNvPr>
          <p:cNvGrpSpPr/>
          <p:nvPr/>
        </p:nvGrpSpPr>
        <p:grpSpPr>
          <a:xfrm>
            <a:off x="3552495" y="3334805"/>
            <a:ext cx="1394691" cy="1394691"/>
            <a:chOff x="1158113" y="455895"/>
            <a:chExt cx="1585341" cy="158534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6FDF27-2AB7-4760-8096-3B76C2D51B9C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Picture 17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612B302C-687E-404F-AE4E-4F8A52A03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A8B6C-EB6D-4B9E-8F66-A549311481B7}"/>
              </a:ext>
            </a:extLst>
          </p:cNvPr>
          <p:cNvGrpSpPr/>
          <p:nvPr/>
        </p:nvGrpSpPr>
        <p:grpSpPr>
          <a:xfrm>
            <a:off x="5489822" y="830052"/>
            <a:ext cx="1394691" cy="1394691"/>
            <a:chOff x="1158113" y="455895"/>
            <a:chExt cx="1585341" cy="1585341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4B78FF3-884A-40C1-9FB5-6A6B7E8CD214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4" name="Picture 23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260F3C3-8895-43EF-B75F-AA0B44EDB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3120D6-5125-4088-B726-B198BA96D003}"/>
              </a:ext>
            </a:extLst>
          </p:cNvPr>
          <p:cNvGrpSpPr/>
          <p:nvPr/>
        </p:nvGrpSpPr>
        <p:grpSpPr>
          <a:xfrm>
            <a:off x="9802996" y="1249695"/>
            <a:ext cx="1394691" cy="1394691"/>
            <a:chOff x="1158113" y="455895"/>
            <a:chExt cx="1585341" cy="15853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2073B1F-E572-493C-A3C9-D14ECB8EE90E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2" name="Picture 3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735E5C4-D302-400B-8A13-B6148FA3D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D66A1F-626F-43E3-9A1A-8A86A4BB6B1C}"/>
              </a:ext>
            </a:extLst>
          </p:cNvPr>
          <p:cNvGrpSpPr/>
          <p:nvPr/>
        </p:nvGrpSpPr>
        <p:grpSpPr>
          <a:xfrm>
            <a:off x="7279740" y="3571636"/>
            <a:ext cx="1394691" cy="1394691"/>
            <a:chOff x="1158113" y="455895"/>
            <a:chExt cx="1585341" cy="15853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FC338F8-AE8F-49B4-BE0A-EA011956743A}"/>
                </a:ext>
              </a:extLst>
            </p:cNvPr>
            <p:cNvSpPr/>
            <p:nvPr/>
          </p:nvSpPr>
          <p:spPr>
            <a:xfrm>
              <a:off x="1158113" y="455895"/>
              <a:ext cx="1585341" cy="1585341"/>
            </a:xfrm>
            <a:prstGeom prst="ellipse">
              <a:avLst/>
            </a:prstGeom>
            <a:solidFill>
              <a:schemeClr val="bg2">
                <a:alpha val="58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8" name="Picture 37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25DF81CC-BCC5-4B43-B6A2-0B98ED2BC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63" r="36936" b="15369"/>
            <a:stretch/>
          </p:blipFill>
          <p:spPr>
            <a:xfrm>
              <a:off x="1598451" y="455896"/>
              <a:ext cx="678411" cy="1474652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64F3AA8-91E2-42C9-B2FC-007FBCB8FF66}"/>
              </a:ext>
            </a:extLst>
          </p:cNvPr>
          <p:cNvGrpSpPr/>
          <p:nvPr/>
        </p:nvGrpSpPr>
        <p:grpSpPr>
          <a:xfrm>
            <a:off x="1771136" y="1245447"/>
            <a:ext cx="8761977" cy="2738015"/>
            <a:chOff x="2304681" y="642296"/>
            <a:chExt cx="8761977" cy="273801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1E5A15E-F04D-4176-82F0-21F101AC3AD3}"/>
                </a:ext>
              </a:extLst>
            </p:cNvPr>
            <p:cNvCxnSpPr/>
            <p:nvPr/>
          </p:nvCxnSpPr>
          <p:spPr>
            <a:xfrm>
              <a:off x="2304681" y="924246"/>
              <a:ext cx="2478704" cy="2255182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39CAFC-E828-4F4F-8517-475251C993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3385" y="643900"/>
              <a:ext cx="1937327" cy="2535528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6BB3FC-6D0C-40D9-A475-23D7A1B189F4}"/>
                </a:ext>
              </a:extLst>
            </p:cNvPr>
            <p:cNvCxnSpPr>
              <a:cxnSpLocks/>
            </p:cNvCxnSpPr>
            <p:nvPr/>
          </p:nvCxnSpPr>
          <p:spPr>
            <a:xfrm>
              <a:off x="6720712" y="643899"/>
              <a:ext cx="1789918" cy="2736412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872983-D09B-429D-9387-F7F6745F11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0630" y="1050083"/>
              <a:ext cx="2556028" cy="2330228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A95ED7C-D5C5-45FE-ABAE-3516D2654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9121" y="643898"/>
              <a:ext cx="4390043" cy="280348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25A036D-F9E5-4290-91D8-82DF202F6195}"/>
                </a:ext>
              </a:extLst>
            </p:cNvPr>
            <p:cNvCxnSpPr>
              <a:cxnSpLocks/>
            </p:cNvCxnSpPr>
            <p:nvPr/>
          </p:nvCxnSpPr>
          <p:spPr>
            <a:xfrm>
              <a:off x="6720712" y="642296"/>
              <a:ext cx="4345946" cy="415490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C161555-2C95-41C3-92B1-FD70F6D876C3}"/>
                </a:ext>
              </a:extLst>
            </p:cNvPr>
            <p:cNvCxnSpPr>
              <a:cxnSpLocks/>
            </p:cNvCxnSpPr>
            <p:nvPr/>
          </p:nvCxnSpPr>
          <p:spPr>
            <a:xfrm>
              <a:off x="4783385" y="3179428"/>
              <a:ext cx="3727245" cy="200883"/>
            </a:xfrm>
            <a:prstGeom prst="line">
              <a:avLst/>
            </a:prstGeom>
            <a:ln w="25400" cap="rnd">
              <a:solidFill>
                <a:schemeClr val="accent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2D87A68-D5D8-4F62-A25C-E92969FBFE5B}"/>
              </a:ext>
            </a:extLst>
          </p:cNvPr>
          <p:cNvSpPr txBox="1"/>
          <p:nvPr/>
        </p:nvSpPr>
        <p:spPr>
          <a:xfrm>
            <a:off x="3160080" y="58258"/>
            <a:ext cx="60541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TELECOMUNICAÇÃO PRÓPRIA</a:t>
            </a:r>
          </a:p>
        </p:txBody>
      </p:sp>
    </p:spTree>
    <p:extLst>
      <p:ext uri="{BB962C8B-B14F-4D97-AF65-F5344CB8AC3E}">
        <p14:creationId xmlns:p14="http://schemas.microsoft.com/office/powerpoint/2010/main" val="3942464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7233</TotalTime>
  <Words>550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Flavio Mendonça</cp:lastModifiedBy>
  <cp:revision>351</cp:revision>
  <dcterms:created xsi:type="dcterms:W3CDTF">2018-04-05T15:54:57Z</dcterms:created>
  <dcterms:modified xsi:type="dcterms:W3CDTF">2019-10-14T18:10:45Z</dcterms:modified>
</cp:coreProperties>
</file>